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01" r:id="rId3"/>
    <p:sldId id="257" r:id="rId4"/>
    <p:sldId id="274" r:id="rId5"/>
    <p:sldId id="284" r:id="rId6"/>
    <p:sldId id="293" r:id="rId7"/>
    <p:sldId id="275" r:id="rId8"/>
    <p:sldId id="283" r:id="rId9"/>
    <p:sldId id="278" r:id="rId10"/>
    <p:sldId id="277" r:id="rId11"/>
    <p:sldId id="280" r:id="rId12"/>
    <p:sldId id="279" r:id="rId13"/>
    <p:sldId id="259" r:id="rId14"/>
    <p:sldId id="262" r:id="rId15"/>
    <p:sldId id="281" r:id="rId16"/>
    <p:sldId id="294" r:id="rId17"/>
    <p:sldId id="296" r:id="rId18"/>
    <p:sldId id="295" r:id="rId19"/>
    <p:sldId id="290" r:id="rId20"/>
    <p:sldId id="319" r:id="rId21"/>
    <p:sldId id="322" r:id="rId22"/>
    <p:sldId id="302" r:id="rId23"/>
    <p:sldId id="303" r:id="rId24"/>
    <p:sldId id="304" r:id="rId25"/>
    <p:sldId id="321" r:id="rId26"/>
    <p:sldId id="298" r:id="rId27"/>
    <p:sldId id="305" r:id="rId28"/>
    <p:sldId id="306" r:id="rId29"/>
    <p:sldId id="307" r:id="rId30"/>
    <p:sldId id="300" r:id="rId31"/>
    <p:sldId id="308" r:id="rId32"/>
    <p:sldId id="309" r:id="rId33"/>
    <p:sldId id="310" r:id="rId34"/>
    <p:sldId id="299" r:id="rId35"/>
    <p:sldId id="311" r:id="rId36"/>
    <p:sldId id="312" r:id="rId37"/>
    <p:sldId id="313" r:id="rId38"/>
    <p:sldId id="314" r:id="rId39"/>
    <p:sldId id="320" r:id="rId40"/>
    <p:sldId id="315" r:id="rId41"/>
    <p:sldId id="316" r:id="rId42"/>
    <p:sldId id="317" r:id="rId43"/>
    <p:sldId id="318" r:id="rId4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88" y="-8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2F3A0-886E-B240-927B-E35491813641}" type="datetimeFigureOut">
              <a:rPr lang="en-US" smtClean="0"/>
              <a:t>8/29/14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A5DC0-33B7-2448-9579-DD8E5D7E6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79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Harlo</a:t>
            </a:r>
            <a:r>
              <a:rPr lang="en-US" dirty="0" smtClean="0"/>
              <a:t>:</a:t>
            </a:r>
            <a:r>
              <a:rPr lang="en-US" baseline="0" dirty="0" smtClean="0"/>
              <a:t> responsibilities involved with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software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97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Harlo</a:t>
            </a:r>
            <a:r>
              <a:rPr lang="en-US" dirty="0" smtClean="0"/>
              <a:t>:</a:t>
            </a:r>
            <a:r>
              <a:rPr lang="en-US" baseline="0" dirty="0" smtClean="0"/>
              <a:t> responsibilities involved with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software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9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ck.com/specification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iratebox.cc/" TargetMode="External"/><Relationship Id="rId4" Type="http://schemas.openxmlformats.org/officeDocument/2006/relationships/hyperlink" Target="http://jasongriffey.net/librarybox/" TargetMode="External"/><Relationship Id="rId5" Type="http://schemas.openxmlformats.org/officeDocument/2006/relationships/hyperlink" Target="http://occupyhere.org/" TargetMode="External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arden.com/" TargetMode="External"/><Relationship Id="rId4" Type="http://schemas.openxmlformats.org/officeDocument/2006/relationships/hyperlink" Target="https://opengarden.com/firechat" TargetMode="External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gp.mit.edu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.cat/" TargetMode="External"/><Relationship Id="rId4" Type="http://schemas.openxmlformats.org/officeDocument/2006/relationships/hyperlink" Target="https://www.wickr.com/" TargetMode="External"/><Relationship Id="rId5" Type="http://schemas.openxmlformats.org/officeDocument/2006/relationships/hyperlink" Target="https://bitmessage.org/wiki/Main_Page" TargetMode="External"/><Relationship Id="rId6" Type="http://schemas.openxmlformats.org/officeDocument/2006/relationships/hyperlink" Target="https://telegram.org/" TargetMode="External"/><Relationship Id="rId7" Type="http://schemas.openxmlformats.org/officeDocument/2006/relationships/hyperlink" Target="https://threema.ch/en" TargetMode="External"/><Relationship Id="rId8" Type="http://schemas.openxmlformats.org/officeDocument/2006/relationships/image" Target="../media/image38.jpg"/><Relationship Id="rId9" Type="http://schemas.openxmlformats.org/officeDocument/2006/relationships/image" Target="../media/image39.jpg"/><Relationship Id="rId10" Type="http://schemas.openxmlformats.org/officeDocument/2006/relationships/image" Target="../media/image40.jpg"/><Relationship Id="rId11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hispersystems.org/" TargetMode="External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stel.co/" TargetMode="External"/><Relationship Id="rId4" Type="http://schemas.openxmlformats.org/officeDocument/2006/relationships/hyperlink" Target="https://github.com/guardianproject/OSTel" TargetMode="External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hispersystems.org/" TargetMode="External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ilentcircle.com/" TargetMode="External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ardianproject/InformaCore" TargetMode="External"/><Relationship Id="rId4" Type="http://schemas.openxmlformats.org/officeDocument/2006/relationships/hyperlink" Target="https://guardianproject.info/apps/obscuracam/" TargetMode="External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-droid.org/" TargetMode="External"/><Relationship Id="rId4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f5-steganography/" TargetMode="External"/><Relationship Id="rId4" Type="http://schemas.openxmlformats.org/officeDocument/2006/relationships/hyperlink" Target="http://www.eberl.net/cgi-bin/stego.pl" TargetMode="External"/><Relationship Id="rId5" Type="http://schemas.openxmlformats.org/officeDocument/2006/relationships/hyperlink" Target="https://www.npmjs.org/package/stegosaurus" TargetMode="External"/><Relationship Id="rId6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inilock.io/" TargetMode="External"/><Relationship Id="rId4" Type="http://schemas.openxmlformats.org/officeDocument/2006/relationships/hyperlink" Target="https://keybase.io/" TargetMode="External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lo/hotel_safe" TargetMode="External"/><Relationship Id="rId4" Type="http://schemas.openxmlformats.org/officeDocument/2006/relationships/image" Target="../media/image5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int_colors_in_the_tub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7903" y="-1828434"/>
            <a:ext cx="6108192" cy="914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" y="92076"/>
            <a:ext cx="9143998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0" y="92076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Radical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OpSec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for Journalists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96100" y="4978400"/>
            <a:ext cx="2146301" cy="711200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7099" y="1638299"/>
            <a:ext cx="7378701" cy="815977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9300" y="1539876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accent2"/>
                </a:solidFill>
              </a:rPr>
              <a:t>Information Security and Open Internet for All</a:t>
            </a:r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6" name="Picture 5" descr="ONlogotype_wid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5106573"/>
            <a:ext cx="1943100" cy="4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5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59583"/>
            <a:ext cx="91440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Russia 2010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19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rone_crashchama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0" b="11800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459583"/>
            <a:ext cx="91440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Pakistan 2011-12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53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TOPIX-Ukraine_Horo-e1398121528252-635x3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59583"/>
            <a:ext cx="91440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Russia 2014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9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1050" y="-1"/>
            <a:ext cx="4252950" cy="5143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SAKI_124827f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32"/>
          <a:stretch/>
        </p:blipFill>
        <p:spPr>
          <a:xfrm>
            <a:off x="0" y="2674649"/>
            <a:ext cx="4891049" cy="2468852"/>
          </a:xfrm>
          <a:prstGeom prst="rect">
            <a:avLst/>
          </a:prstGeom>
        </p:spPr>
      </p:pic>
      <p:pic>
        <p:nvPicPr>
          <p:cNvPr id="9" name="Picture 8" descr="guiyu-largest-e-waste-site-on-earth-4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/>
          <a:stretch/>
        </p:blipFill>
        <p:spPr>
          <a:xfrm>
            <a:off x="-3973" y="0"/>
            <a:ext cx="4895022" cy="30416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" y="459583"/>
            <a:ext cx="9143999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Challenging Infrastructure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11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ricaPic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Group 13"/>
          <p:cNvGrpSpPr/>
          <p:nvPr/>
        </p:nvGrpSpPr>
        <p:grpSpPr>
          <a:xfrm>
            <a:off x="1828800" y="1652537"/>
            <a:ext cx="5511800" cy="2985751"/>
            <a:chOff x="2679700" y="1802436"/>
            <a:chExt cx="5803900" cy="3125164"/>
          </a:xfrm>
        </p:grpSpPr>
        <p:sp>
          <p:nvSpPr>
            <p:cNvPr id="3" name="Rectangle 2"/>
            <p:cNvSpPr/>
            <p:nvPr/>
          </p:nvSpPr>
          <p:spPr>
            <a:xfrm>
              <a:off x="2679700" y="1802436"/>
              <a:ext cx="5803900" cy="8382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679700" y="3031182"/>
              <a:ext cx="5803900" cy="8255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79700" y="4127500"/>
              <a:ext cx="5803900" cy="8001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79700" y="1927203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UNRELIABLE POWER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9700" y="3162647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UNRELIABLE CONNECTIVITY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79700" y="4264967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HOSTILE ENVIRONMENT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" y="459583"/>
            <a:ext cx="9143999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Challenging Environments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5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58900" y="883842"/>
            <a:ext cx="65659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nformation security is as vulnerable to violation as physical security. </a:t>
            </a:r>
            <a:r>
              <a:rPr lang="en-US" dirty="0" smtClean="0">
                <a:solidFill>
                  <a:schemeClr val="accent3"/>
                </a:solidFill>
              </a:rPr>
              <a:t>Journalists straddle both vulnerabilities.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5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-267" b="1130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alpha val="7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OpSec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Risks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==========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57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-apphoto-hong-kong-us-government-2013061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6">
              <a:lumMod val="60000"/>
              <a:lumOff val="40000"/>
              <a:alpha val="3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2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3" t="19817" b="3070"/>
          <a:stretch/>
        </p:blipFill>
        <p:spPr>
          <a:xfrm>
            <a:off x="0" y="0"/>
            <a:ext cx="9144000" cy="5205413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205413"/>
          </a:xfrm>
          <a:prstGeom prst="rect">
            <a:avLst/>
          </a:prstGeom>
          <a:solidFill>
            <a:schemeClr val="accent6">
              <a:lumMod val="60000"/>
              <a:lumOff val="40000"/>
              <a:alpha val="3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35100" y="486160"/>
            <a:ext cx="6273800" cy="4194243"/>
            <a:chOff x="419100" y="88401"/>
            <a:chExt cx="8470900" cy="4785370"/>
          </a:xfrm>
        </p:grpSpPr>
        <p:sp>
          <p:nvSpPr>
            <p:cNvPr id="5" name="Rectangle 4"/>
            <p:cNvSpPr/>
            <p:nvPr/>
          </p:nvSpPr>
          <p:spPr>
            <a:xfrm>
              <a:off x="419100" y="88401"/>
              <a:ext cx="8470900" cy="1228746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46000"/>
              </a:schemeClr>
            </a:solidFill>
            <a:ln>
              <a:solidFill>
                <a:srgbClr val="B523B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19100" y="1788952"/>
              <a:ext cx="8470900" cy="1294797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9100" y="3537648"/>
              <a:ext cx="8470900" cy="1336123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rgbClr val="B523B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9100" y="184188"/>
              <a:ext cx="8470900" cy="10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METADATA LEAKS</a:t>
              </a:r>
            </a:p>
            <a:p>
              <a:pPr algn="ctr"/>
              <a:r>
                <a:rPr lang="en-US" sz="2800" dirty="0" smtClean="0">
                  <a:latin typeface="+mj-lt"/>
                </a:rPr>
                <a:t>(Rosen + </a:t>
              </a:r>
              <a:r>
                <a:rPr lang="en-US" sz="2800" dirty="0" err="1" smtClean="0">
                  <a:latin typeface="+mj-lt"/>
                </a:rPr>
                <a:t>Petraeus</a:t>
              </a:r>
              <a:r>
                <a:rPr lang="en-US" sz="2800" dirty="0" smtClean="0">
                  <a:latin typeface="+mj-lt"/>
                </a:rPr>
                <a:t>)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9100" y="1920418"/>
              <a:ext cx="8470900" cy="1051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THREATENED SECURITY</a:t>
              </a:r>
            </a:p>
            <a:p>
              <a:pPr algn="ctr"/>
              <a:r>
                <a:rPr lang="en-US" sz="2800" dirty="0" smtClean="0">
                  <a:latin typeface="+mj-lt"/>
                </a:rPr>
                <a:t>(Manning)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9100" y="3677346"/>
              <a:ext cx="8470900" cy="10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ACCIDENTAL DISCLOSURE</a:t>
              </a:r>
            </a:p>
            <a:p>
              <a:pPr algn="ctr"/>
              <a:r>
                <a:rPr lang="en-US" sz="2800" dirty="0" smtClean="0">
                  <a:latin typeface="+mj-lt"/>
                </a:rPr>
                <a:t>(McAfee)</a:t>
              </a:r>
              <a:endParaRPr lang="en-US" sz="2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5715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1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7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OpSec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Tools</a:t>
            </a: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==========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1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2" descr="cryptc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902199" cy="4902199"/>
          </a:xfrm>
          <a:prstGeom prst="rect">
            <a:avLst/>
          </a:prstGeom>
        </p:spPr>
      </p:pic>
      <p:pic>
        <p:nvPicPr>
          <p:cNvPr id="5" name="Picture 4" descr="diffie_hellman-cop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99" y="0"/>
            <a:ext cx="3391853" cy="496569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-12699" y="4749800"/>
            <a:ext cx="38862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maths.straylight.co.uk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/archives/108</a:t>
            </a:r>
          </a:p>
        </p:txBody>
      </p:sp>
    </p:spTree>
    <p:extLst>
      <p:ext uri="{BB962C8B-B14F-4D97-AF65-F5344CB8AC3E}">
        <p14:creationId xmlns:p14="http://schemas.microsoft.com/office/powerpoint/2010/main" val="2511737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frican-undersea-cables-buzybuy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84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55800" y="970176"/>
            <a:ext cx="5511800" cy="3100051"/>
            <a:chOff x="2679700" y="1802436"/>
            <a:chExt cx="5803900" cy="3244801"/>
          </a:xfrm>
        </p:grpSpPr>
        <p:sp>
          <p:nvSpPr>
            <p:cNvPr id="6" name="Rectangle 5"/>
            <p:cNvSpPr/>
            <p:nvPr/>
          </p:nvSpPr>
          <p:spPr>
            <a:xfrm>
              <a:off x="2679700" y="1802436"/>
              <a:ext cx="5803900" cy="8382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79700" y="3031182"/>
              <a:ext cx="5803900" cy="8255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79700" y="4247137"/>
              <a:ext cx="5803900" cy="8001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79700" y="1927203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CONNECTIVITY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9700" y="3162647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COMMUNICATION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79700" y="4384604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METADATA SECURITY</a:t>
              </a:r>
              <a:endParaRPr lang="en-US" sz="2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176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iffer---Occupy-Here_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29939"/>
          </a:xfrm>
          <a:prstGeom prst="rect">
            <a:avLst/>
          </a:prstGeom>
        </p:spPr>
      </p:pic>
      <p:sp>
        <p:nvSpPr>
          <p:cNvPr id="9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7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110979"/>
            <a:ext cx="9144000" cy="800808"/>
          </a:xfrm>
          <a:prstGeom prst="rect">
            <a:avLst/>
          </a:prstGeom>
          <a:solidFill>
            <a:schemeClr val="bg1">
              <a:lumMod val="75000"/>
              <a:lumOff val="25000"/>
              <a:alpha val="5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2F2F2"/>
                </a:solidFill>
              </a:rPr>
              <a:t>CONNECTIVITY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6200" y="46863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Occupy Here, Dan </a:t>
            </a:r>
            <a:r>
              <a:rPr lang="en-US" dirty="0" err="1" smtClean="0">
                <a:latin typeface="+mj-lt"/>
              </a:rPr>
              <a:t>Phiffer</a:t>
            </a:r>
            <a:r>
              <a:rPr lang="en-US" dirty="0" smtClean="0">
                <a:latin typeface="+mj-lt"/>
              </a:rPr>
              <a:t>, 2013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086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WIFI Bridge + Client Modes</a:t>
            </a:r>
          </a:p>
          <a:p>
            <a:r>
              <a:rPr lang="en-US" sz="1800" dirty="0" smtClean="0"/>
              <a:t>WPA/PSK, WEP Encryption</a:t>
            </a:r>
          </a:p>
          <a:p>
            <a:r>
              <a:rPr lang="en-US" sz="1800" dirty="0" smtClean="0"/>
              <a:t>3G World Modem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BATTERY</a:t>
            </a:r>
          </a:p>
          <a:p>
            <a:r>
              <a:rPr lang="en-US" sz="1800" dirty="0" smtClean="0"/>
              <a:t>8 </a:t>
            </a:r>
            <a:r>
              <a:rPr lang="en-US" sz="1800" dirty="0" err="1" smtClean="0"/>
              <a:t>hr</a:t>
            </a:r>
            <a:r>
              <a:rPr lang="en-US" sz="1800" dirty="0" smtClean="0"/>
              <a:t> battery (full) 8 day battery (sleep)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PORTS</a:t>
            </a:r>
          </a:p>
          <a:p>
            <a:r>
              <a:rPr lang="en-US" sz="1800" dirty="0" smtClean="0"/>
              <a:t>Ethernet LAN/WAN Port</a:t>
            </a:r>
          </a:p>
          <a:p>
            <a:r>
              <a:rPr lang="en-US" sz="1800" dirty="0" smtClean="0"/>
              <a:t>SIM Card Slot</a:t>
            </a:r>
          </a:p>
          <a:p>
            <a:r>
              <a:rPr lang="en-US" sz="1800" dirty="0" smtClean="0"/>
              <a:t>USB Host Port</a:t>
            </a:r>
          </a:p>
          <a:p>
            <a:r>
              <a:rPr lang="en-US" sz="1800" dirty="0" smtClean="0"/>
              <a:t>RP-SMA Antenna Connection : 3G/4G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LINKS</a:t>
            </a:r>
          </a:p>
          <a:p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://www.brck.com/</a:t>
            </a:r>
            <a:r>
              <a:rPr lang="en-US" sz="1800" dirty="0" smtClean="0">
                <a:hlinkClick r:id="rId3"/>
              </a:rPr>
              <a:t>specification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5196" y="989951"/>
            <a:ext cx="3015103" cy="1092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40896" y="2387600"/>
            <a:ext cx="3015103" cy="248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Cloud-managed, full-featured modern router with GSM cell failovers to get you connected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tx1">
                    <a:lumMod val="95000"/>
                  </a:schemeClr>
                </a:solidFill>
              </a:rPr>
              <a:t>BRCK</a:t>
            </a:r>
            <a:endParaRPr lang="en-US" sz="32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55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PIRATE BOX</a:t>
            </a:r>
          </a:p>
          <a:p>
            <a:r>
              <a:rPr lang="en-US" sz="1800" dirty="0" smtClean="0"/>
              <a:t>DIY anonymous offline file-sharing system</a:t>
            </a:r>
          </a:p>
          <a:p>
            <a:r>
              <a:rPr lang="en-US" sz="1800" dirty="0" smtClean="0"/>
              <a:t>No logging or logins</a:t>
            </a:r>
          </a:p>
          <a:p>
            <a:r>
              <a:rPr lang="en-US" sz="1800" dirty="0">
                <a:hlinkClick r:id="rId3"/>
              </a:rPr>
              <a:t>http://piratebox.cc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LIBRARY BOX</a:t>
            </a:r>
          </a:p>
          <a:p>
            <a:r>
              <a:rPr lang="en-US" sz="1800" dirty="0" smtClean="0"/>
              <a:t>Open Source, portable, digital distribution tool</a:t>
            </a:r>
          </a:p>
          <a:p>
            <a:r>
              <a:rPr lang="en-US" sz="1800" dirty="0" smtClean="0"/>
              <a:t>Fork of </a:t>
            </a:r>
            <a:r>
              <a:rPr lang="en-US" sz="1800" dirty="0" err="1" smtClean="0"/>
              <a:t>PirateBox</a:t>
            </a:r>
            <a:r>
              <a:rPr lang="en-US" sz="1800" dirty="0" smtClean="0"/>
              <a:t> for TP-Link MR 3020</a:t>
            </a:r>
          </a:p>
          <a:p>
            <a:r>
              <a:rPr lang="en-US" sz="1800" dirty="0" smtClean="0"/>
              <a:t>For libraries, emergency responders</a:t>
            </a:r>
          </a:p>
          <a:p>
            <a:r>
              <a:rPr lang="en-US" sz="1800" dirty="0">
                <a:hlinkClick r:id="rId4"/>
              </a:rPr>
              <a:t>http://jasongriffey.net/librarybox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</a:rPr>
              <a:t>OCCUPY HERE</a:t>
            </a:r>
            <a:endParaRPr lang="en-US" sz="1800" dirty="0">
              <a:solidFill>
                <a:srgbClr val="95D1F2"/>
              </a:solidFill>
            </a:endParaRPr>
          </a:p>
          <a:p>
            <a:r>
              <a:rPr lang="en-US" sz="1800" dirty="0" smtClean="0"/>
              <a:t>Self-contained </a:t>
            </a:r>
            <a:r>
              <a:rPr lang="en-US" sz="1800" dirty="0" err="1" smtClean="0"/>
              <a:t>darknet</a:t>
            </a:r>
            <a:r>
              <a:rPr lang="en-US" sz="1800" dirty="0" smtClean="0"/>
              <a:t>, </a:t>
            </a:r>
            <a:r>
              <a:rPr lang="en-US" sz="1800" dirty="0" err="1" smtClean="0"/>
              <a:t>lan</a:t>
            </a:r>
            <a:r>
              <a:rPr lang="en-US" sz="1800" dirty="0" smtClean="0"/>
              <a:t> network for anon info sharing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http://occupyhere.org</a:t>
            </a:r>
            <a:r>
              <a:rPr lang="en-US" sz="1800" dirty="0" smtClean="0">
                <a:hlinkClick r:id="rId5"/>
              </a:rPr>
              <a:t>/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486150"/>
            <a:ext cx="3015103" cy="12573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Pirate Box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Library Box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Occupy Here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Pirate Box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6" y="1238250"/>
            <a:ext cx="1422400" cy="1422400"/>
          </a:xfrm>
          <a:prstGeom prst="rect">
            <a:avLst/>
          </a:prstGeom>
        </p:spPr>
      </p:pic>
      <p:pic>
        <p:nvPicPr>
          <p:cNvPr id="6" name="Picture 5" descr="url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3" t="12500" r="33278" b="20833"/>
          <a:stretch/>
        </p:blipFill>
        <p:spPr>
          <a:xfrm>
            <a:off x="2209799" y="1238250"/>
            <a:ext cx="12827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2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OPEN GARDEN</a:t>
            </a:r>
          </a:p>
          <a:p>
            <a:r>
              <a:rPr lang="en-US" sz="1800" dirty="0" smtClean="0"/>
              <a:t>Wireless mesh networking application</a:t>
            </a:r>
          </a:p>
          <a:p>
            <a:r>
              <a:rPr lang="en-US" sz="1800" dirty="0" smtClean="0"/>
              <a:t>Data from Bluetooth, </a:t>
            </a:r>
            <a:r>
              <a:rPr lang="en-US" sz="1800" dirty="0" err="1" smtClean="0"/>
              <a:t>Wifi</a:t>
            </a:r>
            <a:r>
              <a:rPr lang="en-US" sz="1800" dirty="0" smtClean="0"/>
              <a:t>, 3/4G simultaneously</a:t>
            </a:r>
          </a:p>
          <a:p>
            <a:r>
              <a:rPr lang="en-US" sz="1800" dirty="0">
                <a:hlinkClick r:id="rId3"/>
              </a:rPr>
              <a:t>https://opengarden.com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FIRECHAT</a:t>
            </a:r>
          </a:p>
          <a:p>
            <a:r>
              <a:rPr lang="en-US" sz="1800" dirty="0" err="1" smtClean="0"/>
              <a:t>iOS</a:t>
            </a:r>
            <a:r>
              <a:rPr lang="en-US" sz="1800" dirty="0" smtClean="0"/>
              <a:t>/Android secure chat application</a:t>
            </a:r>
          </a:p>
          <a:p>
            <a:r>
              <a:rPr lang="en-US" sz="1800" dirty="0" smtClean="0"/>
              <a:t>Group chat without internet</a:t>
            </a:r>
          </a:p>
          <a:p>
            <a:r>
              <a:rPr lang="en-US" sz="1800" dirty="0">
                <a:hlinkClick r:id="rId4"/>
              </a:rPr>
              <a:t>https://opengarden.com/</a:t>
            </a:r>
            <a:r>
              <a:rPr lang="en-US" sz="1800" dirty="0" smtClean="0">
                <a:hlinkClick r:id="rId4"/>
              </a:rPr>
              <a:t>firechat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530600"/>
            <a:ext cx="3015103" cy="1257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FireChat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Open Garden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FireChat1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079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27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r="626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59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110979"/>
            <a:ext cx="9144000" cy="800808"/>
          </a:xfrm>
          <a:prstGeom prst="rect">
            <a:avLst/>
          </a:prstGeom>
          <a:solidFill>
            <a:schemeClr val="bg1">
              <a:lumMod val="75000"/>
              <a:lumOff val="25000"/>
              <a:alpha val="5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2F2F2"/>
                </a:solidFill>
              </a:rPr>
              <a:t>COMMUNICATION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6200" y="46863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Hot </a:t>
            </a:r>
            <a:r>
              <a:rPr lang="en-US" dirty="0" err="1" smtClean="0">
                <a:latin typeface="+mj-lt"/>
              </a:rPr>
              <a:t>Probs</a:t>
            </a:r>
            <a:r>
              <a:rPr lang="en-US" dirty="0" smtClean="0">
                <a:latin typeface="+mj-lt"/>
              </a:rPr>
              <a:t>, Sara Grant, 2013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305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1" b="1425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20000"/>
              <a:lumOff val="80000"/>
              <a:alpha val="83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Email/Text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200" y="46863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Tanglr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, Brian House, 2013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937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Cross platform</a:t>
            </a:r>
          </a:p>
          <a:p>
            <a:r>
              <a:rPr lang="en-US" sz="1800" dirty="0" smtClean="0"/>
              <a:t>Allows for encrypting and decrypting by public key exchange</a:t>
            </a:r>
          </a:p>
          <a:p>
            <a:pPr marL="0" indent="0">
              <a:buNone/>
            </a:pPr>
            <a:endParaRPr lang="en-US" sz="1800" dirty="0" smtClean="0">
              <a:solidFill>
                <a:srgbClr val="95D1F2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SETUP</a:t>
            </a:r>
          </a:p>
          <a:p>
            <a:r>
              <a:rPr lang="en-US" sz="1800" dirty="0" smtClean="0"/>
              <a:t>Hook your email account to PGP software</a:t>
            </a:r>
          </a:p>
          <a:p>
            <a:r>
              <a:rPr lang="en-US" sz="1800" dirty="0" smtClean="0"/>
              <a:t>Thunderbird + </a:t>
            </a:r>
            <a:r>
              <a:rPr lang="en-US" sz="1800" dirty="0" err="1" smtClean="0"/>
              <a:t>Enigmail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CAVEATS</a:t>
            </a:r>
          </a:p>
          <a:p>
            <a:r>
              <a:rPr lang="en-US" sz="1800" dirty="0" smtClean="0"/>
              <a:t>Does not protect </a:t>
            </a:r>
            <a:r>
              <a:rPr lang="en-US" sz="1800" dirty="0" err="1" smtClean="0"/>
              <a:t>metatdata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LINKS</a:t>
            </a:r>
          </a:p>
          <a:p>
            <a:r>
              <a:rPr lang="en-US" sz="1800" dirty="0">
                <a:hlinkClick r:id="rId3"/>
              </a:rPr>
              <a:t>http://www.pgpi.org/products/pgp</a:t>
            </a:r>
            <a:r>
              <a:rPr lang="en-US" sz="1800" dirty="0" smtClean="0">
                <a:hlinkClick r:id="rId3"/>
              </a:rPr>
              <a:t>/</a:t>
            </a:r>
          </a:p>
          <a:p>
            <a:r>
              <a:rPr lang="en-US" sz="1800" dirty="0">
                <a:hlinkClick r:id="rId3"/>
              </a:rPr>
              <a:t>http://www.openpgp.org/</a:t>
            </a:r>
          </a:p>
          <a:p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://pgp.mit.edu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2387600"/>
            <a:ext cx="3015103" cy="248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“Pretty Good Privacy” cryptographic privacy and authentication for data communication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PGP</a:t>
            </a:r>
            <a:endParaRPr lang="en-US" sz="32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496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LINKS</a:t>
            </a:r>
          </a:p>
          <a:p>
            <a:r>
              <a:rPr lang="en-US" sz="1800" dirty="0">
                <a:hlinkClick r:id="rId3"/>
              </a:rPr>
              <a:t>https://crypto.cat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https://www.wickr.com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5"/>
              </a:rPr>
              <a:t>https://bitmessage.org/wiki/</a:t>
            </a:r>
            <a:r>
              <a:rPr lang="en-US" sz="1800" dirty="0" smtClean="0">
                <a:hlinkClick r:id="rId5"/>
              </a:rPr>
              <a:t>Main_Page</a:t>
            </a:r>
            <a:endParaRPr lang="en-US" sz="1800" dirty="0" smtClean="0"/>
          </a:p>
          <a:p>
            <a:r>
              <a:rPr lang="en-US" sz="1800" dirty="0">
                <a:hlinkClick r:id="rId6"/>
              </a:rPr>
              <a:t>https://telegram.org</a:t>
            </a:r>
            <a:r>
              <a:rPr lang="en-US" sz="1800" dirty="0" smtClean="0">
                <a:hlinkClick r:id="rId6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7"/>
              </a:rPr>
              <a:t>https://threema.ch/</a:t>
            </a:r>
            <a:r>
              <a:rPr lang="en-US" sz="1800" dirty="0" smtClean="0">
                <a:hlinkClick r:id="rId7"/>
              </a:rPr>
              <a:t>en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2387600"/>
            <a:ext cx="3015103" cy="248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CryptoCat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Wickr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BitMessage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/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BitPost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Telegram</a:t>
            </a: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Threema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Chat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11" name="Picture 10" descr="imgres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0101" y="3797300"/>
            <a:ext cx="1079499" cy="1079499"/>
          </a:xfrm>
          <a:prstGeom prst="rect">
            <a:avLst/>
          </a:prstGeom>
        </p:spPr>
      </p:pic>
      <p:pic>
        <p:nvPicPr>
          <p:cNvPr id="12" name="Picture 11" descr="imag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01" y="2587625"/>
            <a:ext cx="1079500" cy="1079500"/>
          </a:xfrm>
          <a:prstGeom prst="rect">
            <a:avLst/>
          </a:prstGeom>
        </p:spPr>
      </p:pic>
      <p:pic>
        <p:nvPicPr>
          <p:cNvPr id="13" name="Picture 12" descr="images.jp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4375" r="5487" b="4375"/>
          <a:stretch/>
        </p:blipFill>
        <p:spPr>
          <a:xfrm>
            <a:off x="5690101" y="2587626"/>
            <a:ext cx="1064712" cy="1079500"/>
          </a:xfrm>
          <a:prstGeom prst="rect">
            <a:avLst/>
          </a:prstGeom>
        </p:spPr>
      </p:pic>
      <p:pic>
        <p:nvPicPr>
          <p:cNvPr id="14" name="Picture 13" descr="images.jp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6875" r="7500" b="8126"/>
          <a:stretch/>
        </p:blipFill>
        <p:spPr>
          <a:xfrm>
            <a:off x="4458201" y="3797300"/>
            <a:ext cx="1055688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28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Android, soon </a:t>
            </a:r>
            <a:r>
              <a:rPr lang="en-US" sz="1800" dirty="0" err="1" smtClean="0"/>
              <a:t>iOS</a:t>
            </a:r>
            <a:endParaRPr lang="en-US" sz="1800" dirty="0" smtClean="0"/>
          </a:p>
          <a:p>
            <a:r>
              <a:rPr lang="en-US" sz="1800" dirty="0" smtClean="0"/>
              <a:t>Open Source</a:t>
            </a:r>
          </a:p>
          <a:p>
            <a:r>
              <a:rPr lang="en-US" sz="1800" dirty="0" smtClean="0"/>
              <a:t>Private Group Chat</a:t>
            </a:r>
          </a:p>
          <a:p>
            <a:r>
              <a:rPr lang="en-US" sz="1800" dirty="0" smtClean="0"/>
              <a:t>Fast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LINKS</a:t>
            </a:r>
          </a:p>
          <a:p>
            <a:r>
              <a:rPr lang="en-US" sz="1800" dirty="0">
                <a:hlinkClick r:id="rId3"/>
              </a:rPr>
              <a:t>https://whispersystems.org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365500"/>
            <a:ext cx="3015103" cy="127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Easy, friendly private messaging app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Text Secure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158875"/>
            <a:ext cx="1746250" cy="1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tock-photo-chaotic-mess-of-network-cables-all-tangled-together-6289336.jpg"/>
          <p:cNvPicPr>
            <a:picLocks noChangeAspect="1"/>
          </p:cNvPicPr>
          <p:nvPr/>
        </p:nvPicPr>
        <p:blipFill rotWithShape="1">
          <a:blip r:embed="rId2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6"/>
          <a:stretch/>
        </p:blipFill>
        <p:spPr>
          <a:xfrm>
            <a:off x="0" y="0"/>
            <a:ext cx="9144000" cy="6057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9144000" cy="6057900"/>
          </a:xfrm>
          <a:prstGeom prst="rect">
            <a:avLst/>
          </a:prstGeom>
          <a:solidFill>
            <a:schemeClr val="bg2">
              <a:lumMod val="75000"/>
              <a:alpha val="6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6350" y="2600497"/>
            <a:ext cx="3898900" cy="15303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+mj-lt"/>
              </a:rPr>
              <a:t>Aurelia Moser </a:t>
            </a:r>
          </a:p>
          <a:p>
            <a:pPr marL="0" indent="0" algn="ctr">
              <a:buNone/>
            </a:pPr>
            <a:r>
              <a:rPr lang="en-US" sz="2400" b="1" dirty="0" smtClean="0">
                <a:solidFill>
                  <a:srgbClr val="95D1F2"/>
                </a:solidFill>
                <a:latin typeface="+mj-lt"/>
              </a:rPr>
              <a:t>Ushahidi + </a:t>
            </a:r>
            <a:r>
              <a:rPr lang="en-US" sz="2400" b="1" dirty="0" err="1" smtClean="0">
                <a:solidFill>
                  <a:srgbClr val="95D1F2"/>
                </a:solidFill>
                <a:latin typeface="+mj-lt"/>
              </a:rPr>
              <a:t>Internews</a:t>
            </a:r>
            <a:r>
              <a:rPr lang="en-US" sz="2400" b="1" dirty="0" smtClean="0">
                <a:solidFill>
                  <a:srgbClr val="95D1F2"/>
                </a:solidFill>
                <a:latin typeface="+mj-lt"/>
              </a:rPr>
              <a:t> KE</a:t>
            </a:r>
          </a:p>
          <a:p>
            <a:pPr marL="0" indent="0" algn="ctr">
              <a:buNone/>
            </a:pPr>
            <a:r>
              <a:rPr lang="en-US" sz="2400" dirty="0" smtClean="0">
                <a:latin typeface="+mj-lt"/>
              </a:rPr>
              <a:t>@</a:t>
            </a:r>
            <a:r>
              <a:rPr lang="en-US" sz="2400" dirty="0" err="1" smtClean="0">
                <a:latin typeface="+mj-lt"/>
              </a:rPr>
              <a:t>auremoser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82700" y="381000"/>
            <a:ext cx="6756400" cy="2032000"/>
            <a:chOff x="1333500" y="952500"/>
            <a:chExt cx="6756400" cy="2032000"/>
          </a:xfrm>
        </p:grpSpPr>
        <p:sp>
          <p:nvSpPr>
            <p:cNvPr id="13" name="Rectangle 12"/>
            <p:cNvSpPr/>
            <p:nvPr/>
          </p:nvSpPr>
          <p:spPr>
            <a:xfrm>
              <a:off x="6083300" y="952500"/>
              <a:ext cx="2006600" cy="2032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33500" y="952500"/>
              <a:ext cx="2006600" cy="2032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harlo-22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400" y="1063229"/>
              <a:ext cx="1816100" cy="1816100"/>
            </a:xfrm>
            <a:prstGeom prst="rect">
              <a:avLst/>
            </a:prstGeom>
          </p:spPr>
        </p:pic>
        <p:pic>
          <p:nvPicPr>
            <p:cNvPr id="5" name="Picture 4" descr="aurelia-22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900" y="1063229"/>
              <a:ext cx="1816100" cy="1816100"/>
            </a:xfrm>
            <a:prstGeom prst="rect">
              <a:avLst/>
            </a:prstGeom>
          </p:spPr>
        </p:pic>
      </p:grpSp>
      <p:sp>
        <p:nvSpPr>
          <p:cNvPr id="6" name="Content Placeholder 2"/>
          <p:cNvSpPr txBox="1">
            <a:spLocks/>
          </p:cNvSpPr>
          <p:nvPr/>
        </p:nvSpPr>
        <p:spPr>
          <a:xfrm>
            <a:off x="286102" y="2597494"/>
            <a:ext cx="4006498" cy="1530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dirty="0" err="1" smtClean="0">
                <a:latin typeface="+mj-lt"/>
              </a:rPr>
              <a:t>Harlo</a:t>
            </a:r>
            <a:r>
              <a:rPr lang="en-US" sz="2400" dirty="0" smtClean="0">
                <a:latin typeface="+mj-lt"/>
              </a:rPr>
              <a:t> Holmes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4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NYTimes</a:t>
            </a:r>
            <a:r>
              <a:rPr lang="en-U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 + Guardian Project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400" dirty="0" smtClean="0">
                <a:latin typeface="+mj-lt"/>
              </a:rPr>
              <a:t>@</a:t>
            </a:r>
            <a:r>
              <a:rPr lang="en-US" sz="2400" dirty="0" err="1" smtClean="0">
                <a:latin typeface="+mj-lt"/>
              </a:rPr>
              <a:t>harlo</a:t>
            </a:r>
            <a:endParaRPr lang="en-US" sz="2400" dirty="0" smtClean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4617527"/>
            <a:ext cx="9144000" cy="1130300"/>
          </a:xfrm>
          <a:prstGeom prst="rect">
            <a:avLst/>
          </a:prstGeom>
          <a:solidFill>
            <a:schemeClr val="bg2">
              <a:lumMod val="20000"/>
              <a:lumOff val="80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logo_ushahidi-primary_2892_775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4845617"/>
            <a:ext cx="2692400" cy="721511"/>
          </a:xfrm>
          <a:prstGeom prst="rect">
            <a:avLst/>
          </a:prstGeom>
        </p:spPr>
      </p:pic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5" y="4715952"/>
            <a:ext cx="942975" cy="942975"/>
          </a:xfrm>
          <a:prstGeom prst="rect">
            <a:avLst/>
          </a:prstGeom>
        </p:spPr>
      </p:pic>
      <p:pic>
        <p:nvPicPr>
          <p:cNvPr id="9" name="Picture 8" descr="internews-circle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0" y="4779728"/>
            <a:ext cx="787400" cy="787400"/>
          </a:xfrm>
          <a:prstGeom prst="rect">
            <a:avLst/>
          </a:prstGeom>
        </p:spPr>
      </p:pic>
      <p:pic>
        <p:nvPicPr>
          <p:cNvPr id="11" name="Picture 10" descr="cropped-GP_logo+txt_hires_black_on_trans_header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84"/>
          <a:stretch/>
        </p:blipFill>
        <p:spPr>
          <a:xfrm>
            <a:off x="171802" y="4769417"/>
            <a:ext cx="2657123" cy="86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74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8-29 at 10.34.43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57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6200" y="46863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Conversnitch</a:t>
            </a:r>
            <a:r>
              <a:rPr lang="en-US" dirty="0" smtClean="0">
                <a:latin typeface="+mj-lt"/>
              </a:rPr>
              <a:t>, Brian House, 2014</a:t>
            </a:r>
            <a:endParaRPr lang="en-US" dirty="0">
              <a:latin typeface="+mj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9966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Phone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26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Works on every mobile device</a:t>
            </a:r>
          </a:p>
          <a:p>
            <a:r>
              <a:rPr lang="en-US" sz="1800" dirty="0" smtClean="0"/>
              <a:t>Simple account registration</a:t>
            </a:r>
          </a:p>
          <a:p>
            <a:r>
              <a:rPr lang="en-US" sz="1800" dirty="0" smtClean="0"/>
              <a:t>ZRTP &amp; SRTP encryption</a:t>
            </a:r>
          </a:p>
          <a:p>
            <a:r>
              <a:rPr lang="en-US" sz="1800" dirty="0" smtClean="0"/>
              <a:t>SIP signaling </a:t>
            </a:r>
            <a:r>
              <a:rPr lang="en-US" sz="1800" dirty="0" err="1" smtClean="0"/>
              <a:t>encyption</a:t>
            </a:r>
            <a:endParaRPr lang="en-US" sz="1800" dirty="0" smtClean="0"/>
          </a:p>
          <a:p>
            <a:r>
              <a:rPr lang="en-US" sz="1800" dirty="0" smtClean="0"/>
              <a:t>Video calls 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LINKS</a:t>
            </a:r>
          </a:p>
          <a:p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://ostel.co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https://github.com/guardianproject/</a:t>
            </a:r>
            <a:r>
              <a:rPr lang="en-US" sz="1800" dirty="0" smtClean="0">
                <a:hlinkClick r:id="rId4"/>
              </a:rPr>
              <a:t>OSTel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2387600"/>
            <a:ext cx="3015103" cy="2489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Public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testbed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 of the OSTN project, to promote free open protocols for end-to-end secure voice communication on mobile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rgbClr val="F2F2F2"/>
                </a:solidFill>
              </a:rPr>
              <a:t>Ostel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ostn256x25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86" y="1070593"/>
            <a:ext cx="1059214" cy="10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6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REDPHONE</a:t>
            </a:r>
          </a:p>
          <a:p>
            <a:r>
              <a:rPr lang="en-US" sz="1800" dirty="0" smtClean="0"/>
              <a:t>Free and open source; Android application</a:t>
            </a:r>
          </a:p>
          <a:p>
            <a:r>
              <a:rPr lang="en-US" sz="1800" dirty="0" smtClean="0"/>
              <a:t>End-to-end encryption for voice calls</a:t>
            </a:r>
          </a:p>
          <a:p>
            <a:r>
              <a:rPr lang="en-US" sz="1800" dirty="0" smtClean="0"/>
              <a:t>Uses </a:t>
            </a:r>
            <a:r>
              <a:rPr lang="en-US" sz="1800" dirty="0" err="1" smtClean="0"/>
              <a:t>wifi</a:t>
            </a:r>
            <a:r>
              <a:rPr lang="en-US" sz="1800" dirty="0" smtClean="0"/>
              <a:t>/data not voice minutes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SIGNAL</a:t>
            </a:r>
          </a:p>
          <a:p>
            <a:r>
              <a:rPr lang="en-US" sz="1800" dirty="0" err="1" smtClean="0"/>
              <a:t>iOS</a:t>
            </a:r>
            <a:r>
              <a:rPr lang="en-US" sz="1800" dirty="0" smtClean="0"/>
              <a:t> equivalent to </a:t>
            </a:r>
            <a:r>
              <a:rPr lang="en-US" sz="1800" dirty="0" err="1" smtClean="0"/>
              <a:t>RedPhone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>
                <a:solidFill>
                  <a:srgbClr val="95D1F2"/>
                </a:solidFill>
              </a:rPr>
              <a:t>LINKS</a:t>
            </a:r>
          </a:p>
          <a:p>
            <a:r>
              <a:rPr lang="en-US" sz="1800" dirty="0">
                <a:hlinkClick r:id="rId3"/>
              </a:rPr>
              <a:t>https://whispersystems.org/</a:t>
            </a:r>
            <a:endParaRPr lang="en-US" sz="18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022600"/>
            <a:ext cx="3015103" cy="127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Secure phone calls for free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rgbClr val="F2F2F2"/>
                </a:solidFill>
              </a:rPr>
              <a:t>RedPhone</a:t>
            </a:r>
            <a:r>
              <a:rPr lang="en-US" sz="3200" dirty="0" smtClean="0">
                <a:solidFill>
                  <a:srgbClr val="F2F2F2"/>
                </a:solidFill>
              </a:rPr>
              <a:t> + Signal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6" y="1276350"/>
            <a:ext cx="1479550" cy="1479550"/>
          </a:xfrm>
          <a:prstGeom prst="rect">
            <a:avLst/>
          </a:prstGeom>
        </p:spPr>
      </p:pic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1276350"/>
            <a:ext cx="1479550" cy="14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3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Low Cost subscription plans</a:t>
            </a:r>
          </a:p>
          <a:p>
            <a:r>
              <a:rPr lang="en-US" sz="1800" dirty="0" smtClean="0"/>
              <a:t>Silent Call/Text</a:t>
            </a:r>
          </a:p>
          <a:p>
            <a:r>
              <a:rPr lang="en-US" sz="1800" dirty="0" smtClean="0"/>
              <a:t>Peer-to-Peer platform of secure services on proprietary network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</a:t>
            </a:r>
          </a:p>
          <a:p>
            <a:r>
              <a:rPr lang="en-US" sz="1800" dirty="0">
                <a:solidFill>
                  <a:srgbClr val="95D1F2"/>
                </a:solidFill>
                <a:latin typeface="+mj-lt"/>
                <a:hlinkClick r:id="rId3"/>
              </a:rPr>
              <a:t>https://</a:t>
            </a:r>
            <a:r>
              <a:rPr lang="en-US" sz="1800" dirty="0" err="1">
                <a:solidFill>
                  <a:srgbClr val="95D1F2"/>
                </a:solidFill>
                <a:latin typeface="+mj-lt"/>
                <a:hlinkClick r:id="rId3"/>
              </a:rPr>
              <a:t>silentcircle.com</a:t>
            </a:r>
            <a:r>
              <a:rPr lang="en-US" sz="1800" dirty="0">
                <a:solidFill>
                  <a:srgbClr val="95D1F2"/>
                </a:solidFill>
                <a:latin typeface="+mj-lt"/>
                <a:hlinkClick r:id="rId3"/>
              </a:rPr>
              <a:t>/</a:t>
            </a:r>
            <a:endParaRPr lang="en-US" sz="1800" dirty="0" smtClean="0">
              <a:solidFill>
                <a:srgbClr val="95D1F2"/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378200"/>
            <a:ext cx="3015103" cy="12827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Encrypted calling plans for private communication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Silent Circle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1073150"/>
            <a:ext cx="1498600" cy="15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20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4-08-29 at 10.32.09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7963"/>
          </a:xfrm>
          <a:prstGeom prst="rect">
            <a:avLst/>
          </a:prstGeom>
        </p:spPr>
      </p:pic>
      <p:sp>
        <p:nvSpPr>
          <p:cNvPr id="11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59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6200" y="4691837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Open Paths, </a:t>
            </a:r>
            <a:r>
              <a:rPr lang="en-US" dirty="0" err="1" smtClean="0">
                <a:latin typeface="+mj-lt"/>
              </a:rPr>
              <a:t>NYTLabs</a:t>
            </a:r>
            <a:r>
              <a:rPr lang="en-US" dirty="0" smtClean="0">
                <a:latin typeface="+mj-lt"/>
              </a:rPr>
              <a:t>, 2011</a:t>
            </a:r>
            <a:endParaRPr lang="en-US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110979"/>
            <a:ext cx="9144000" cy="800808"/>
          </a:xfrm>
          <a:prstGeom prst="rect">
            <a:avLst/>
          </a:prstGeom>
          <a:solidFill>
            <a:schemeClr val="bg1">
              <a:lumMod val="75000"/>
              <a:lumOff val="25000"/>
              <a:alpha val="5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2F2F2"/>
                </a:solidFill>
              </a:rPr>
              <a:t>METADATA SECURITY</a:t>
            </a:r>
            <a:endParaRPr 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INFORMACAM</a:t>
            </a:r>
          </a:p>
          <a:p>
            <a:r>
              <a:rPr lang="en-US" sz="1800" dirty="0" smtClean="0"/>
              <a:t>Mobile Application for Android</a:t>
            </a:r>
          </a:p>
          <a:p>
            <a:r>
              <a:rPr lang="en-US" sz="1800" dirty="0" smtClean="0"/>
              <a:t>Allows for inflating images with metadata</a:t>
            </a:r>
          </a:p>
          <a:p>
            <a:r>
              <a:rPr lang="en-US" sz="1800" dirty="0" smtClean="0"/>
              <a:t>Verified mobile metadata</a:t>
            </a:r>
          </a:p>
          <a:p>
            <a:r>
              <a:rPr lang="en-US" sz="1800" dirty="0">
                <a:hlinkClick r:id="rId3"/>
              </a:rPr>
              <a:t>https://github.com/guardianproject/</a:t>
            </a:r>
            <a:r>
              <a:rPr lang="en-US" sz="1800" dirty="0" smtClean="0">
                <a:hlinkClick r:id="rId3"/>
              </a:rPr>
              <a:t>InformaCore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>
              <a:solidFill>
                <a:srgbClr val="95D1F2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OBSCURACAM</a:t>
            </a:r>
          </a:p>
          <a:p>
            <a:r>
              <a:rPr lang="en-US" sz="1800" dirty="0" smtClean="0"/>
              <a:t>Obscures mobile image metadata</a:t>
            </a:r>
          </a:p>
          <a:p>
            <a:r>
              <a:rPr lang="en-US" sz="1800" dirty="0" smtClean="0"/>
              <a:t>Pixelate/Redact faces </a:t>
            </a:r>
          </a:p>
          <a:p>
            <a:r>
              <a:rPr lang="en-US" sz="1800" dirty="0">
                <a:hlinkClick r:id="rId4"/>
              </a:rPr>
              <a:t>https://guardianproject.info/apps/obscuracam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810000"/>
            <a:ext cx="3015103" cy="1333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InformaCam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ObscuraCam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0695" y="419100"/>
            <a:ext cx="3370704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Camera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Screen-shot-2012-01-20-at-1.21.07-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1041400"/>
            <a:ext cx="1530350" cy="25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3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EXIF</a:t>
            </a:r>
          </a:p>
          <a:p>
            <a:r>
              <a:rPr lang="en-US" sz="1800" dirty="0" smtClean="0"/>
              <a:t>Exchangeable image file format</a:t>
            </a:r>
          </a:p>
          <a:p>
            <a:r>
              <a:rPr lang="en-US" sz="1800" dirty="0" smtClean="0"/>
              <a:t>Photo/sound metadata standard for cameras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IPTC</a:t>
            </a:r>
          </a:p>
          <a:p>
            <a:r>
              <a:rPr lang="en-US" sz="1800" dirty="0" smtClean="0"/>
              <a:t>International Press Telecommunications Committee</a:t>
            </a:r>
          </a:p>
          <a:p>
            <a:r>
              <a:rPr lang="en-US" sz="1800" dirty="0" smtClean="0"/>
              <a:t>Photoshop image metadata; builds on Adobe’s XMP image encoder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632200"/>
            <a:ext cx="3015103" cy="104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EXIF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IPTC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Metadata Schema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195449427_12d876c71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276350"/>
            <a:ext cx="357632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3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Way to browse, </a:t>
            </a:r>
            <a:r>
              <a:rPr lang="en-US" sz="1800" dirty="0" err="1" smtClean="0"/>
              <a:t>intall</a:t>
            </a:r>
            <a:r>
              <a:rPr lang="en-US" sz="1800" dirty="0" smtClean="0"/>
              <a:t>, and track updates for android apps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95D1F2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</a:t>
            </a:r>
          </a:p>
          <a:p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://f-droid.org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2997200"/>
            <a:ext cx="3015103" cy="17907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Free and Open Source Android Application Repository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FDRIOD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1811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88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b="1555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alpha val="71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ART &amp;&amp; CODE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===========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27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r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lumMod val="60000"/>
              <a:lumOff val="40000"/>
              <a:alpha val="71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200" y="4691837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NSA </a:t>
            </a:r>
            <a:r>
              <a:rPr lang="en-US" dirty="0" err="1" smtClean="0">
                <a:latin typeface="+mj-lt"/>
              </a:rPr>
              <a:t>Mixtape</a:t>
            </a:r>
            <a:r>
              <a:rPr lang="en-US" dirty="0" smtClean="0">
                <a:latin typeface="+mj-lt"/>
              </a:rPr>
              <a:t>, David Huerta, 2014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804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NGONG 8.jpg"/>
          <p:cNvPicPr/>
          <p:nvPr/>
        </p:nvPicPr>
        <p:blipFill>
          <a:blip r:embed="rId2">
            <a:alphaModFix amt="95000"/>
            <a:extLst/>
          </a:blip>
          <a:srcRect l="44765" t="15224" r="17578" b="8759"/>
          <a:stretch>
            <a:fillRect/>
          </a:stretch>
        </p:blipFill>
        <p:spPr>
          <a:xfrm>
            <a:off x="5511800" y="0"/>
            <a:ext cx="3632201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ps_nyc_map.jpg"/>
          <p:cNvPicPr/>
          <p:nvPr/>
        </p:nvPicPr>
        <p:blipFill rotWithShape="1">
          <a:blip r:embed="rId3">
            <a:alphaModFix amt="91000"/>
            <a:extLst/>
          </a:blip>
          <a:srcRect l="13808" r="41534"/>
          <a:stretch/>
        </p:blipFill>
        <p:spPr>
          <a:xfrm>
            <a:off x="0" y="0"/>
            <a:ext cx="3086101" cy="51435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7" name="droppedImage.png"/>
          <p:cNvPicPr/>
          <p:nvPr/>
        </p:nvPicPr>
        <p:blipFill rotWithShape="1">
          <a:blip r:embed="rId4">
            <a:alphaModFix amt="75000"/>
            <a:extLst/>
          </a:blip>
          <a:srcRect l="15904" r="49790"/>
          <a:stretch/>
        </p:blipFill>
        <p:spPr>
          <a:xfrm>
            <a:off x="2667000" y="0"/>
            <a:ext cx="3200400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2810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DEFINITION</a:t>
            </a:r>
          </a:p>
          <a:p>
            <a:r>
              <a:rPr lang="en-US" sz="1800" dirty="0"/>
              <a:t>t</a:t>
            </a:r>
            <a:r>
              <a:rPr lang="en-US" sz="1800" dirty="0" smtClean="0"/>
              <a:t>he art of hiding signals in art/images</a:t>
            </a:r>
          </a:p>
          <a:p>
            <a:r>
              <a:rPr lang="en-US" sz="1800" dirty="0" smtClean="0"/>
              <a:t>the art of hiding stylistic nuance in writing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F3A373"/>
                </a:solidFill>
                <a:latin typeface="+mj-lt"/>
              </a:rPr>
              <a:t>EXAMPLES</a:t>
            </a:r>
          </a:p>
          <a:p>
            <a:r>
              <a:rPr lang="en-US" sz="1800" dirty="0">
                <a:hlinkClick r:id="rId3"/>
              </a:rPr>
              <a:t>https://code.google.com/p/f5-steganography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GIFs</a:t>
            </a:r>
          </a:p>
          <a:p>
            <a:r>
              <a:rPr lang="en-US" sz="1800" dirty="0">
                <a:hlinkClick r:id="rId4"/>
              </a:rPr>
              <a:t>http://www.eberl.net/cgi-bin/</a:t>
            </a:r>
            <a:r>
              <a:rPr lang="en-US" sz="1800" dirty="0" smtClean="0">
                <a:hlinkClick r:id="rId4"/>
              </a:rPr>
              <a:t>stego.pl</a:t>
            </a:r>
            <a:endParaRPr lang="en-US" sz="1800" dirty="0" smtClean="0"/>
          </a:p>
          <a:p>
            <a:r>
              <a:rPr lang="en-US" sz="1800" dirty="0">
                <a:hlinkClick r:id="rId5"/>
              </a:rPr>
              <a:t>https://www.npmjs.org/package/</a:t>
            </a:r>
            <a:r>
              <a:rPr lang="en-US" sz="1800" dirty="0" smtClean="0">
                <a:hlinkClick r:id="rId5"/>
              </a:rPr>
              <a:t>stegosaurus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492500"/>
            <a:ext cx="3015103" cy="1127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Steganography</a:t>
            </a:r>
            <a:endParaRPr lang="en-US" sz="2400" dirty="0">
              <a:solidFill>
                <a:schemeClr val="accent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4"/>
                </a:solidFill>
                <a:latin typeface="+mj-lt"/>
              </a:rPr>
              <a:t>Stylometry</a:t>
            </a:r>
            <a:endParaRPr lang="en-US" sz="2400" dirty="0" smtClean="0">
              <a:solidFill>
                <a:schemeClr val="accent4"/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0695" y="419100"/>
            <a:ext cx="3370704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Art of Hiding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url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0" b="4054"/>
          <a:stretch/>
        </p:blipFill>
        <p:spPr>
          <a:xfrm>
            <a:off x="395845" y="1069975"/>
            <a:ext cx="3185553" cy="2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78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MINILOCK</a:t>
            </a:r>
          </a:p>
          <a:p>
            <a:r>
              <a:rPr lang="en-US" sz="1800" dirty="0" smtClean="0"/>
              <a:t>Browser extension for encrypting files and sharing them</a:t>
            </a:r>
          </a:p>
          <a:p>
            <a:r>
              <a:rPr lang="en-US" sz="1800" dirty="0" smtClean="0"/>
              <a:t>Built by the developer of </a:t>
            </a:r>
            <a:r>
              <a:rPr lang="en-US" sz="1800" dirty="0" err="1" smtClean="0"/>
              <a:t>Cryptocat</a:t>
            </a:r>
            <a:endParaRPr lang="en-US" sz="1800" dirty="0" smtClean="0"/>
          </a:p>
          <a:p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/>
              </a:rPr>
              <a:t>https://minilock.io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hlinkClick r:id="rId3"/>
              </a:rPr>
              <a:t>/</a:t>
            </a:r>
            <a:endParaRPr lang="en-US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KEYBASE.IO</a:t>
            </a:r>
          </a:p>
          <a:p>
            <a:r>
              <a:rPr lang="en-US" sz="1800" dirty="0" smtClean="0"/>
              <a:t>Database of public keys connected to and verified by social media</a:t>
            </a:r>
          </a:p>
          <a:p>
            <a:r>
              <a:rPr lang="en-US" sz="1800" dirty="0" smtClean="0"/>
              <a:t>Alternative trust network for storing information and internet identity to </a:t>
            </a:r>
            <a:r>
              <a:rPr lang="en-US" sz="1800" dirty="0" err="1" smtClean="0"/>
              <a:t>KeyServers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https://keybase.io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80998" y="3467100"/>
            <a:ext cx="3015103" cy="132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4"/>
                </a:solidFill>
                <a:latin typeface="+mj-lt"/>
              </a:rPr>
              <a:t>MiniLock</a:t>
            </a:r>
            <a:endParaRPr lang="en-US" sz="2400" dirty="0" smtClean="0">
              <a:solidFill>
                <a:schemeClr val="accent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4"/>
                </a:solidFill>
                <a:latin typeface="+mj-lt"/>
              </a:rPr>
              <a:t>KeyBase.io</a:t>
            </a:r>
            <a:endParaRPr lang="en-US" sz="2400" dirty="0" smtClean="0">
              <a:solidFill>
                <a:schemeClr val="accent4"/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0695" y="419100"/>
            <a:ext cx="3370704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Art of Sharing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2453381"/>
            <a:ext cx="2946400" cy="772826"/>
          </a:xfrm>
          <a:prstGeom prst="rect">
            <a:avLst/>
          </a:prstGeom>
        </p:spPr>
      </p:pic>
      <p:pic>
        <p:nvPicPr>
          <p:cNvPr id="6" name="Picture 5" descr="icon5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49" y="1276350"/>
            <a:ext cx="825093" cy="8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76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F3A373"/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Way of encrypting files locally, symmetrically</a:t>
            </a:r>
          </a:p>
          <a:p>
            <a:r>
              <a:rPr lang="en-US" sz="1800" dirty="0" smtClean="0"/>
              <a:t>Keeping your assets safe when on the move or in a foreign local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3A373"/>
                </a:solidFill>
                <a:latin typeface="+mj-lt"/>
              </a:rPr>
              <a:t>LINK</a:t>
            </a:r>
          </a:p>
          <a:p>
            <a:r>
              <a:rPr lang="en-US" sz="1800" dirty="0">
                <a:hlinkClick r:id="rId3"/>
              </a:rPr>
              <a:t>https://github.com/harlo/</a:t>
            </a:r>
            <a:r>
              <a:rPr lang="en-US" sz="1800" dirty="0" smtClean="0">
                <a:hlinkClick r:id="rId3"/>
              </a:rPr>
              <a:t>hotel_safe</a:t>
            </a:r>
            <a:endParaRPr lang="en-US" sz="18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517900"/>
            <a:ext cx="3015103" cy="1231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4"/>
                </a:solidFill>
                <a:latin typeface="+mj-lt"/>
              </a:rPr>
              <a:t>Hotel_Safe</a:t>
            </a:r>
            <a:endParaRPr lang="en-US" sz="2400" dirty="0" smtClean="0">
              <a:solidFill>
                <a:schemeClr val="accent4"/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0695" y="419100"/>
            <a:ext cx="3370704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Art of Travel Privacy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543050"/>
            <a:ext cx="2743199" cy="186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03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int_colors_in_the_tub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7903" y="-1828434"/>
            <a:ext cx="6108192" cy="914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" y="92076"/>
            <a:ext cx="9143998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0" y="92076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You!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97300" y="4102100"/>
            <a:ext cx="2146301" cy="711200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33500" y="1628776"/>
            <a:ext cx="2463800" cy="1257299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0" y="1797052"/>
            <a:ext cx="337819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accent2"/>
                </a:solidFill>
              </a:rPr>
              <a:t>Aurelia Moser</a:t>
            </a:r>
          </a:p>
          <a:p>
            <a:r>
              <a:rPr lang="en-US" sz="2800" dirty="0" smtClean="0">
                <a:solidFill>
                  <a:schemeClr val="accent2"/>
                </a:solidFill>
              </a:rPr>
              <a:t>@</a:t>
            </a:r>
            <a:r>
              <a:rPr lang="en-US" sz="2800" dirty="0" err="1" smtClean="0">
                <a:solidFill>
                  <a:schemeClr val="accent2"/>
                </a:solidFill>
              </a:rPr>
              <a:t>auremoser</a:t>
            </a:r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6" name="Picture 5" descr="ONlogotype_wid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4232714"/>
            <a:ext cx="1943100" cy="4662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16600" y="1628776"/>
            <a:ext cx="2463800" cy="1257299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372100" y="1797052"/>
            <a:ext cx="337819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solidFill>
                  <a:schemeClr val="accent2"/>
                </a:solidFill>
              </a:rPr>
              <a:t>Harlo</a:t>
            </a:r>
            <a:r>
              <a:rPr lang="en-US" sz="2800" dirty="0" smtClean="0">
                <a:solidFill>
                  <a:schemeClr val="accent2"/>
                </a:solidFill>
              </a:rPr>
              <a:t> Holmes</a:t>
            </a:r>
          </a:p>
          <a:p>
            <a:r>
              <a:rPr lang="en-US" sz="2800" dirty="0" smtClean="0">
                <a:solidFill>
                  <a:schemeClr val="accent2"/>
                </a:solidFill>
              </a:rPr>
              <a:t>@</a:t>
            </a:r>
            <a:r>
              <a:rPr lang="en-US" sz="2800" dirty="0" err="1" smtClean="0">
                <a:solidFill>
                  <a:schemeClr val="accent2"/>
                </a:solidFill>
              </a:rPr>
              <a:t>harlo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54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DA40">
              <a:alpha val="83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What + Why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OpSec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================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8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345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OpSec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======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69900" y="1825229"/>
            <a:ext cx="8216900" cy="13144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Operational Security is behavioral and technological effort to protect personal and source privacy, security, and safety</a:t>
            </a:r>
          </a:p>
        </p:txBody>
      </p:sp>
    </p:spTree>
    <p:extLst>
      <p:ext uri="{BB962C8B-B14F-4D97-AF65-F5344CB8AC3E}">
        <p14:creationId xmlns:p14="http://schemas.microsoft.com/office/powerpoint/2010/main" val="72165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28 at 6.49.41 PM.jpg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2" b="1731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Screen Shot 2014-08-28 at 6.52.11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06"/>
          <a:stretch/>
        </p:blipFill>
        <p:spPr>
          <a:xfrm>
            <a:off x="0" y="1193800"/>
            <a:ext cx="9144000" cy="7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6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OPSEC Principles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82949"/>
          </a:xfrm>
        </p:spPr>
        <p:txBody>
          <a:bodyPr>
            <a:normAutofit/>
          </a:bodyPr>
          <a:lstStyle/>
          <a:p>
            <a:r>
              <a:rPr lang="en-US" dirty="0" smtClean="0"/>
              <a:t>Adopt a “</a:t>
            </a:r>
            <a:r>
              <a:rPr lang="en-US" dirty="0">
                <a:solidFill>
                  <a:srgbClr val="FFCC00"/>
                </a:solidFill>
              </a:rPr>
              <a:t>b</a:t>
            </a:r>
            <a:r>
              <a:rPr lang="en-US" dirty="0" smtClean="0">
                <a:solidFill>
                  <a:srgbClr val="FFCC00"/>
                </a:solidFill>
              </a:rPr>
              <a:t>urner </a:t>
            </a:r>
            <a:r>
              <a:rPr lang="en-US" dirty="0">
                <a:solidFill>
                  <a:srgbClr val="FFCC00"/>
                </a:solidFill>
              </a:rPr>
              <a:t>m</a:t>
            </a:r>
            <a:r>
              <a:rPr lang="en-US" dirty="0" smtClean="0">
                <a:solidFill>
                  <a:srgbClr val="FFCC00"/>
                </a:solidFill>
              </a:rPr>
              <a:t>entality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CC00"/>
                </a:solidFill>
              </a:rPr>
              <a:t>developer resources + tech</a:t>
            </a:r>
            <a:r>
              <a:rPr lang="en-US" dirty="0" smtClean="0"/>
              <a:t> </a:t>
            </a:r>
            <a:r>
              <a:rPr lang="en-US" sz="2800" dirty="0" smtClean="0"/>
              <a:t>(APK, Source)</a:t>
            </a:r>
          </a:p>
          <a:p>
            <a:r>
              <a:rPr lang="en-US" dirty="0" smtClean="0"/>
              <a:t>Don’t </a:t>
            </a:r>
            <a:r>
              <a:rPr lang="en-US" dirty="0" smtClean="0">
                <a:solidFill>
                  <a:schemeClr val="accent3"/>
                </a:solidFill>
              </a:rPr>
              <a:t>talk</a:t>
            </a:r>
            <a:r>
              <a:rPr lang="en-US" dirty="0" smtClean="0"/>
              <a:t> about your work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Don’t </a:t>
            </a:r>
            <a:r>
              <a:rPr lang="en-US" dirty="0" smtClean="0">
                <a:solidFill>
                  <a:srgbClr val="FFCC00"/>
                </a:solidFill>
              </a:rPr>
              <a:t>trust</a:t>
            </a:r>
            <a:r>
              <a:rPr lang="en-US" dirty="0" smtClean="0"/>
              <a:t> rumors</a:t>
            </a:r>
          </a:p>
          <a:p>
            <a:r>
              <a:rPr lang="en-US" dirty="0" smtClean="0"/>
              <a:t>Prepare for </a:t>
            </a:r>
            <a:r>
              <a:rPr lang="en-US" dirty="0" smtClean="0">
                <a:solidFill>
                  <a:schemeClr val="accent3"/>
                </a:solidFill>
              </a:rPr>
              <a:t>behavioral change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0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59583"/>
            <a:ext cx="91440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Pakistan 2010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06254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2656</TotalTime>
  <Words>1290</Words>
  <Application>Microsoft Macintosh PowerPoint</Application>
  <PresentationFormat>On-screen Show (16:9)</PresentationFormat>
  <Paragraphs>463</Paragraphs>
  <Slides>43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Black</vt:lpstr>
      <vt:lpstr>Radical OpSec for Journalists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OPSEC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Ushahidi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Built in BRCKs</dc:title>
  <dc:creator>Aurelia Moser</dc:creator>
  <cp:lastModifiedBy>Aurelia Moser</cp:lastModifiedBy>
  <cp:revision>48</cp:revision>
  <dcterms:created xsi:type="dcterms:W3CDTF">2014-08-27T17:38:33Z</dcterms:created>
  <dcterms:modified xsi:type="dcterms:W3CDTF">2014-08-29T13:57:03Z</dcterms:modified>
</cp:coreProperties>
</file>